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3" r:id="rId14"/>
    <p:sldId id="277" r:id="rId15"/>
    <p:sldId id="280" r:id="rId16"/>
    <p:sldId id="281" r:id="rId17"/>
    <p:sldId id="282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80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 bilden till platshållaren eller klicka på ikonen för att lägga till den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2014-09-03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9600" dirty="0" smtClean="0"/>
              <a:t>Begrepp</a:t>
            </a:r>
            <a:endParaRPr lang="sv-SE" sz="9600" dirty="0"/>
          </a:p>
        </p:txBody>
      </p:sp>
    </p:spTree>
    <p:extLst>
      <p:ext uri="{BB962C8B-B14F-4D97-AF65-F5344CB8AC3E}">
        <p14:creationId xmlns:p14="http://schemas.microsoft.com/office/powerpoint/2010/main" val="1763190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Vilka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 ser du och i vilken </a:t>
            </a:r>
            <a:r>
              <a:rPr lang="sv-SE" dirty="0" smtClean="0">
                <a:solidFill>
                  <a:srgbClr val="CCFFCC"/>
                </a:solidFill>
              </a:rPr>
              <a:t>kontext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11" name="Platshållare för innehåll 10" descr="edward_hopper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1210109" y="1524000"/>
            <a:ext cx="6574992" cy="3615993"/>
          </a:xfrm>
        </p:spPr>
      </p:pic>
    </p:spTree>
    <p:extLst>
      <p:ext uri="{BB962C8B-B14F-4D97-AF65-F5344CB8AC3E}">
        <p14:creationId xmlns:p14="http://schemas.microsoft.com/office/powerpoint/2010/main" val="1273798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69300" cy="4602163"/>
          </a:xfrm>
        </p:spPr>
        <p:txBody>
          <a:bodyPr>
            <a:normAutofit/>
          </a:bodyPr>
          <a:lstStyle/>
          <a:p>
            <a:pPr algn="l"/>
            <a:r>
              <a:rPr lang="sv-SE" sz="4000" dirty="0" smtClean="0"/>
              <a:t>Genom att placera ett </a:t>
            </a:r>
            <a:r>
              <a:rPr lang="sv-SE" sz="4000" dirty="0" smtClean="0">
                <a:solidFill>
                  <a:srgbClr val="FF0000"/>
                </a:solidFill>
              </a:rPr>
              <a:t>objekt</a:t>
            </a:r>
            <a:r>
              <a:rPr lang="sv-SE" sz="4000" dirty="0" smtClean="0"/>
              <a:t> i en </a:t>
            </a:r>
            <a:r>
              <a:rPr lang="sv-SE" sz="4000" dirty="0" smtClean="0">
                <a:solidFill>
                  <a:srgbClr val="CCFFCC"/>
                </a:solidFill>
              </a:rPr>
              <a:t>kontext </a:t>
            </a:r>
            <a:r>
              <a:rPr lang="sv-SE" sz="4000" dirty="0" smtClean="0"/>
              <a:t>kan man </a:t>
            </a:r>
            <a:r>
              <a:rPr lang="sv-SE" sz="4000" i="1" dirty="0" smtClean="0"/>
              <a:t>berätta</a:t>
            </a:r>
            <a:r>
              <a:rPr lang="sv-SE" sz="4000" dirty="0" smtClean="0"/>
              <a:t> något med en bild.</a:t>
            </a:r>
            <a:r>
              <a:rPr lang="sv-SE" sz="4000" dirty="0"/>
              <a:t/>
            </a:r>
            <a:br>
              <a:rPr lang="sv-SE" sz="4000" dirty="0"/>
            </a:br>
            <a:r>
              <a:rPr lang="sv-SE" sz="4000" dirty="0" smtClean="0"/>
              <a:t/>
            </a:r>
            <a:br>
              <a:rPr lang="sv-SE" sz="4000" dirty="0" smtClean="0"/>
            </a:br>
            <a:r>
              <a:rPr lang="sv-SE" sz="4000" dirty="0" smtClean="0"/>
              <a:t>Genom </a:t>
            </a:r>
            <a:r>
              <a:rPr lang="sv-SE" sz="4000" dirty="0"/>
              <a:t>att placera ett </a:t>
            </a:r>
            <a:r>
              <a:rPr lang="sv-SE" sz="4000" dirty="0">
                <a:solidFill>
                  <a:srgbClr val="FF0000"/>
                </a:solidFill>
              </a:rPr>
              <a:t>objekt</a:t>
            </a:r>
            <a:r>
              <a:rPr lang="sv-SE" sz="4000" dirty="0"/>
              <a:t> i en </a:t>
            </a:r>
            <a:r>
              <a:rPr lang="sv-SE" sz="4000" dirty="0">
                <a:solidFill>
                  <a:srgbClr val="CCFFCC"/>
                </a:solidFill>
              </a:rPr>
              <a:t>kontext </a:t>
            </a:r>
            <a:r>
              <a:rPr lang="sv-SE" sz="4000" dirty="0" smtClean="0"/>
              <a:t>kan man också </a:t>
            </a:r>
            <a:r>
              <a:rPr lang="sv-SE" sz="4000" i="1" dirty="0" smtClean="0"/>
              <a:t>ställa frågor </a:t>
            </a:r>
            <a:r>
              <a:rPr lang="sv-SE" sz="4000" dirty="0" smtClean="0"/>
              <a:t>och sätta igång tittarnas fantasi.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4292399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Här är ett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3403600" y="2679700"/>
            <a:ext cx="2196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rgbClr val="FF0000"/>
                </a:solidFill>
              </a:rPr>
              <a:t>En ganska stor sten</a:t>
            </a:r>
            <a:endParaRPr lang="sv-S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75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Här är tre olika </a:t>
            </a:r>
            <a:r>
              <a:rPr lang="sv-SE" dirty="0" smtClean="0">
                <a:solidFill>
                  <a:srgbClr val="CCFFCC"/>
                </a:solidFill>
              </a:rPr>
              <a:t>kontexter</a:t>
            </a:r>
            <a:r>
              <a:rPr lang="sv-SE" dirty="0" smtClean="0"/>
              <a:t> för </a:t>
            </a:r>
            <a:r>
              <a:rPr lang="sv-SE" dirty="0" smtClean="0">
                <a:solidFill>
                  <a:srgbClr val="FF0000"/>
                </a:solidFill>
              </a:rPr>
              <a:t>objektet</a:t>
            </a:r>
            <a:r>
              <a:rPr lang="sv-SE" dirty="0" smtClean="0"/>
              <a:t>:</a:t>
            </a:r>
            <a:endParaRPr lang="sv-SE" dirty="0"/>
          </a:p>
        </p:txBody>
      </p:sp>
      <p:sp>
        <p:nvSpPr>
          <p:cNvPr id="5" name="textruta 4"/>
          <p:cNvSpPr txBox="1"/>
          <p:nvPr/>
        </p:nvSpPr>
        <p:spPr>
          <a:xfrm>
            <a:off x="1363842" y="1905892"/>
            <a:ext cx="3138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 1. </a:t>
            </a:r>
            <a:r>
              <a:rPr lang="sv-SE" sz="2800" dirty="0" smtClean="0">
                <a:solidFill>
                  <a:srgbClr val="CCFFCC"/>
                </a:solidFill>
              </a:rPr>
              <a:t>Marken utomhus</a:t>
            </a:r>
            <a:endParaRPr lang="sv-SE" sz="2800" dirty="0">
              <a:solidFill>
                <a:srgbClr val="CCFFCC"/>
              </a:solidFill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5378763" y="2407124"/>
            <a:ext cx="28440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2. </a:t>
            </a:r>
            <a:r>
              <a:rPr lang="sv-SE" sz="2800" dirty="0" smtClean="0">
                <a:solidFill>
                  <a:srgbClr val="CCFFCC"/>
                </a:solidFill>
              </a:rPr>
              <a:t>Golvet inomhus</a:t>
            </a:r>
            <a:endParaRPr lang="sv-SE" sz="2800" dirty="0">
              <a:solidFill>
                <a:srgbClr val="CCFFCC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3300980" y="3081060"/>
            <a:ext cx="16949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/>
              <a:t>3. </a:t>
            </a:r>
            <a:r>
              <a:rPr lang="sv-SE" sz="2800" dirty="0" smtClean="0">
                <a:solidFill>
                  <a:srgbClr val="CCFFCC"/>
                </a:solidFill>
              </a:rPr>
              <a:t>En soffa</a:t>
            </a:r>
            <a:endParaRPr lang="sv-SE" sz="2800" dirty="0">
              <a:solidFill>
                <a:srgbClr val="CCFFCC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181100" y="4380468"/>
            <a:ext cx="769107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dirty="0" smtClean="0"/>
              <a:t>Vilken eller vilka av </a:t>
            </a:r>
            <a:r>
              <a:rPr lang="sv-SE" sz="2400" dirty="0" smtClean="0">
                <a:solidFill>
                  <a:srgbClr val="CCFFCC"/>
                </a:solidFill>
              </a:rPr>
              <a:t>sammanhangen </a:t>
            </a:r>
            <a:r>
              <a:rPr lang="sv-SE" sz="2400" dirty="0" smtClean="0"/>
              <a:t>är </a:t>
            </a:r>
            <a:r>
              <a:rPr lang="sv-SE" sz="2400" i="1" dirty="0" smtClean="0"/>
              <a:t>vanlig</a:t>
            </a:r>
            <a:r>
              <a:rPr lang="sv-SE" sz="2400" dirty="0" smtClean="0"/>
              <a:t> för </a:t>
            </a:r>
            <a:r>
              <a:rPr lang="sv-SE" sz="2400" dirty="0" smtClean="0">
                <a:solidFill>
                  <a:srgbClr val="FF0000"/>
                </a:solidFill>
              </a:rPr>
              <a:t>en sten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Vilken eller vilka av </a:t>
            </a:r>
            <a:r>
              <a:rPr lang="sv-SE" sz="2400" dirty="0" smtClean="0">
                <a:solidFill>
                  <a:srgbClr val="CCFFCC"/>
                </a:solidFill>
              </a:rPr>
              <a:t>sammanhangen </a:t>
            </a:r>
            <a:r>
              <a:rPr lang="sv-SE" sz="2400" dirty="0" smtClean="0"/>
              <a:t>är </a:t>
            </a:r>
            <a:r>
              <a:rPr lang="sv-SE" sz="2400" i="1" dirty="0" smtClean="0"/>
              <a:t>ovanlig</a:t>
            </a:r>
            <a:r>
              <a:rPr lang="sv-SE" sz="2400" dirty="0" smtClean="0"/>
              <a:t> för </a:t>
            </a:r>
            <a:r>
              <a:rPr lang="sv-SE" sz="2400" dirty="0" smtClean="0">
                <a:solidFill>
                  <a:srgbClr val="FF0000"/>
                </a:solidFill>
              </a:rPr>
              <a:t>en sten</a:t>
            </a:r>
            <a:r>
              <a:rPr lang="sv-SE" sz="2400" dirty="0" smtClean="0"/>
              <a:t>?</a:t>
            </a:r>
          </a:p>
          <a:p>
            <a:r>
              <a:rPr lang="sv-SE" sz="2400" dirty="0" smtClean="0"/>
              <a:t>Vilken eller vilka av </a:t>
            </a:r>
            <a:r>
              <a:rPr lang="sv-SE" sz="2400" dirty="0" smtClean="0">
                <a:solidFill>
                  <a:srgbClr val="CCFFCC"/>
                </a:solidFill>
              </a:rPr>
              <a:t>kontexterna</a:t>
            </a:r>
            <a:r>
              <a:rPr lang="sv-SE" sz="2400" dirty="0" smtClean="0"/>
              <a:t> väcker din fantasi?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804506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9040009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0" r="154" b="18543"/>
          <a:stretch/>
        </p:blipFill>
        <p:spPr>
          <a:xfrm>
            <a:off x="1587499" y="643126"/>
            <a:ext cx="5829301" cy="5720480"/>
          </a:xfrm>
        </p:spPr>
      </p:pic>
    </p:spTree>
    <p:extLst>
      <p:ext uri="{BB962C8B-B14F-4D97-AF65-F5344CB8AC3E}">
        <p14:creationId xmlns:p14="http://schemas.microsoft.com/office/powerpoint/2010/main" val="1179861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P903000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>
            <a:off x="457200" y="7366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506166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bild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380945" y="1672609"/>
            <a:ext cx="6212680" cy="3416735"/>
          </a:xfrm>
        </p:spPr>
      </p:pic>
    </p:spTree>
    <p:extLst>
      <p:ext uri="{BB962C8B-B14F-4D97-AF65-F5344CB8AC3E}">
        <p14:creationId xmlns:p14="http://schemas.microsoft.com/office/powerpoint/2010/main" val="2672023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Skillnaden mellan </a:t>
            </a:r>
            <a:r>
              <a:rPr lang="sv-SE" dirty="0" smtClean="0">
                <a:solidFill>
                  <a:srgbClr val="FFFF00"/>
                </a:solidFill>
              </a:rPr>
              <a:t>beskrivning</a:t>
            </a:r>
            <a:r>
              <a:rPr lang="sv-SE" dirty="0" smtClean="0"/>
              <a:t> och </a:t>
            </a:r>
            <a:r>
              <a:rPr lang="sv-SE" dirty="0" smtClean="0">
                <a:solidFill>
                  <a:srgbClr val="3366FF"/>
                </a:solidFill>
              </a:rPr>
              <a:t>tolkning</a:t>
            </a:r>
            <a:endParaRPr lang="sv-SE" dirty="0">
              <a:solidFill>
                <a:srgbClr val="3366FF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I en </a:t>
            </a:r>
            <a:r>
              <a:rPr lang="sv-SE" dirty="0" smtClean="0">
                <a:solidFill>
                  <a:srgbClr val="FFFF00"/>
                </a:solidFill>
              </a:rPr>
              <a:t>beskrivning</a:t>
            </a:r>
            <a:r>
              <a:rPr lang="sv-SE" dirty="0" smtClean="0"/>
              <a:t> av en bild berättar man vad man </a:t>
            </a:r>
            <a:r>
              <a:rPr lang="sv-SE" i="1" dirty="0" smtClean="0"/>
              <a:t>ser</a:t>
            </a:r>
            <a:r>
              <a:rPr lang="sv-SE" dirty="0" smtClean="0"/>
              <a:t>, man berättar om </a:t>
            </a:r>
            <a:r>
              <a:rPr lang="sv-SE" dirty="0" smtClean="0">
                <a:solidFill>
                  <a:srgbClr val="FF0000"/>
                </a:solidFill>
              </a:rPr>
              <a:t>objekten</a:t>
            </a:r>
            <a:r>
              <a:rPr lang="sv-SE" dirty="0" smtClean="0"/>
              <a:t> och </a:t>
            </a:r>
            <a:r>
              <a:rPr lang="sv-SE" dirty="0" smtClean="0">
                <a:solidFill>
                  <a:srgbClr val="CCFFCC"/>
                </a:solidFill>
              </a:rPr>
              <a:t>kontexten </a:t>
            </a:r>
            <a:r>
              <a:rPr lang="sv-SE" i="1" dirty="0" smtClean="0"/>
              <a:t>var för sig</a:t>
            </a:r>
            <a:r>
              <a:rPr lang="sv-SE" dirty="0" smtClean="0"/>
              <a:t>.</a:t>
            </a:r>
          </a:p>
          <a:p>
            <a:r>
              <a:rPr lang="sv-SE" dirty="0" smtClean="0"/>
              <a:t>I en </a:t>
            </a:r>
            <a:r>
              <a:rPr lang="sv-SE" dirty="0" smtClean="0">
                <a:solidFill>
                  <a:srgbClr val="3366FF"/>
                </a:solidFill>
              </a:rPr>
              <a:t>tolkning</a:t>
            </a:r>
            <a:r>
              <a:rPr lang="sv-SE" dirty="0" smtClean="0"/>
              <a:t> berättar man om hur </a:t>
            </a:r>
            <a:r>
              <a:rPr lang="sv-SE" dirty="0" smtClean="0">
                <a:solidFill>
                  <a:srgbClr val="FF0000"/>
                </a:solidFill>
              </a:rPr>
              <a:t>objekten</a:t>
            </a:r>
            <a:r>
              <a:rPr lang="sv-SE" dirty="0" smtClean="0"/>
              <a:t> och </a:t>
            </a:r>
            <a:r>
              <a:rPr lang="sv-SE" dirty="0" smtClean="0">
                <a:solidFill>
                  <a:srgbClr val="CCFFCC"/>
                </a:solidFill>
              </a:rPr>
              <a:t>kontexten</a:t>
            </a:r>
            <a:r>
              <a:rPr lang="sv-SE" dirty="0" smtClean="0"/>
              <a:t> hänger ihop, </a:t>
            </a:r>
            <a:r>
              <a:rPr lang="sv-SE" i="1" dirty="0" smtClean="0"/>
              <a:t>vad de berättar om tillsammans</a:t>
            </a:r>
            <a:r>
              <a:rPr lang="sv-SE" dirty="0" smtClean="0"/>
              <a:t>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38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3" descr="bild-7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xfrm rot="5400000">
            <a:off x="1380945" y="1672609"/>
            <a:ext cx="6212680" cy="3416735"/>
          </a:xfrm>
        </p:spPr>
      </p:pic>
      <p:sp>
        <p:nvSpPr>
          <p:cNvPr id="5" name="textruta 4"/>
          <p:cNvSpPr txBox="1"/>
          <p:nvPr/>
        </p:nvSpPr>
        <p:spPr>
          <a:xfrm>
            <a:off x="317501" y="11430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FFFF00"/>
                </a:solidFill>
              </a:rPr>
              <a:t>Beskrivning:</a:t>
            </a:r>
          </a:p>
          <a:p>
            <a:endParaRPr lang="sv-SE" sz="2000" dirty="0" smtClean="0">
              <a:solidFill>
                <a:srgbClr val="FFFF00"/>
              </a:solidFill>
            </a:endParaRPr>
          </a:p>
          <a:p>
            <a:r>
              <a:rPr lang="sv-SE" sz="2000" dirty="0" smtClean="0"/>
              <a:t>Jag ser en ganska stor sten som ligger på golvet nedanför ett fönster. Bredvid stenen ligger det glasskärvor.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6540500" y="1154569"/>
            <a:ext cx="2273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rgbClr val="3366FF"/>
                </a:solidFill>
              </a:rPr>
              <a:t>Tolkning:</a:t>
            </a:r>
          </a:p>
          <a:p>
            <a:endParaRPr lang="sv-SE" sz="2000" dirty="0" smtClean="0"/>
          </a:p>
          <a:p>
            <a:r>
              <a:rPr lang="sv-SE" sz="2000" dirty="0" smtClean="0"/>
              <a:t>Någon har stått utanför och kastat en sten igenom fönstret.</a:t>
            </a:r>
            <a:endParaRPr lang="sv-SE" sz="2000" dirty="0"/>
          </a:p>
          <a:p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57290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205038"/>
            <a:ext cx="8229600" cy="1143000"/>
          </a:xfrm>
        </p:spPr>
        <p:txBody>
          <a:bodyPr>
            <a:noAutofit/>
          </a:bodyPr>
          <a:lstStyle/>
          <a:p>
            <a:r>
              <a:rPr lang="sv-SE" sz="8000" dirty="0" smtClean="0">
                <a:solidFill>
                  <a:srgbClr val="FF0000"/>
                </a:solidFill>
              </a:rPr>
              <a:t>S</a:t>
            </a:r>
            <a:r>
              <a:rPr lang="sv-SE" sz="8000" dirty="0" smtClean="0">
                <a:solidFill>
                  <a:srgbClr val="CCFFCC"/>
                </a:solidFill>
              </a:rPr>
              <a:t>l</a:t>
            </a:r>
            <a:r>
              <a:rPr lang="sv-SE" sz="8000" dirty="0" smtClean="0">
                <a:solidFill>
                  <a:srgbClr val="FFFF00"/>
                </a:solidFill>
              </a:rPr>
              <a:t>u</a:t>
            </a:r>
            <a:r>
              <a:rPr lang="sv-SE" sz="8000" dirty="0" smtClean="0">
                <a:solidFill>
                  <a:srgbClr val="3366FF"/>
                </a:solidFill>
              </a:rPr>
              <a:t>t</a:t>
            </a:r>
            <a:endParaRPr lang="sv-SE" sz="80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31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981441"/>
            <a:ext cx="7937500" cy="3082559"/>
          </a:xfrm>
        </p:spPr>
        <p:txBody>
          <a:bodyPr>
            <a:normAutofit/>
          </a:bodyPr>
          <a:lstStyle/>
          <a:p>
            <a:r>
              <a:rPr lang="sv-SE" sz="5400" dirty="0" smtClean="0">
                <a:solidFill>
                  <a:srgbClr val="FF0000"/>
                </a:solidFill>
              </a:rPr>
              <a:t>OBJEKT</a:t>
            </a:r>
            <a:r>
              <a:rPr lang="sv-SE" sz="5400" dirty="0" smtClean="0"/>
              <a:t> och </a:t>
            </a:r>
            <a:r>
              <a:rPr lang="sv-SE" sz="5400" dirty="0" smtClean="0">
                <a:solidFill>
                  <a:srgbClr val="CCFFCC"/>
                </a:solidFill>
              </a:rPr>
              <a:t>KONTEXT</a:t>
            </a:r>
            <a:r>
              <a:rPr lang="sv-SE" sz="5400" dirty="0" smtClean="0">
                <a:solidFill>
                  <a:srgbClr val="008000"/>
                </a:solidFill>
              </a:rPr>
              <a:t/>
            </a:r>
            <a:br>
              <a:rPr lang="sv-SE" sz="5400" dirty="0" smtClean="0">
                <a:solidFill>
                  <a:srgbClr val="008000"/>
                </a:solidFill>
              </a:rPr>
            </a:br>
            <a:r>
              <a:rPr lang="sv-SE" sz="5400" dirty="0" smtClean="0">
                <a:solidFill>
                  <a:srgbClr val="008000"/>
                </a:solidFill>
              </a:rPr>
              <a:t/>
            </a:r>
            <a:br>
              <a:rPr lang="sv-SE" sz="5400" dirty="0" smtClean="0">
                <a:solidFill>
                  <a:srgbClr val="008000"/>
                </a:solidFill>
              </a:rPr>
            </a:br>
            <a:r>
              <a:rPr lang="sv-SE" sz="5400" dirty="0" smtClean="0">
                <a:solidFill>
                  <a:srgbClr val="FFFF00"/>
                </a:solidFill>
              </a:rPr>
              <a:t>BESKRIVA</a:t>
            </a:r>
            <a:r>
              <a:rPr lang="sv-SE" sz="5400" dirty="0" smtClean="0">
                <a:solidFill>
                  <a:srgbClr val="008000"/>
                </a:solidFill>
              </a:rPr>
              <a:t> </a:t>
            </a:r>
            <a:r>
              <a:rPr lang="sv-SE" sz="5400" dirty="0" smtClean="0"/>
              <a:t>och</a:t>
            </a:r>
            <a:r>
              <a:rPr lang="sv-SE" sz="5400" dirty="0" smtClean="0">
                <a:solidFill>
                  <a:srgbClr val="008000"/>
                </a:solidFill>
              </a:rPr>
              <a:t> </a:t>
            </a:r>
            <a:r>
              <a:rPr lang="sv-SE" sz="5400" dirty="0" smtClean="0">
                <a:solidFill>
                  <a:srgbClr val="3366FF"/>
                </a:solidFill>
              </a:rPr>
              <a:t>TOLKA</a:t>
            </a:r>
            <a:endParaRPr lang="sv-SE" sz="54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1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Vad ska man lära sig?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0" y="1607438"/>
            <a:ext cx="8229600" cy="361558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dirty="0" smtClean="0"/>
              <a:t>Man ska förstå och kunna använda begreppen</a:t>
            </a:r>
          </a:p>
          <a:p>
            <a:r>
              <a:rPr lang="sv-SE" dirty="0" smtClean="0">
                <a:solidFill>
                  <a:srgbClr val="FF0000"/>
                </a:solidFill>
              </a:rPr>
              <a:t>Objekt </a:t>
            </a:r>
            <a:r>
              <a:rPr lang="sv-SE" dirty="0" smtClean="0">
                <a:solidFill>
                  <a:srgbClr val="FFFFFF"/>
                </a:solidFill>
              </a:rPr>
              <a:t>(och </a:t>
            </a:r>
            <a:r>
              <a:rPr lang="sv-SE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artefakt</a:t>
            </a:r>
            <a:r>
              <a:rPr lang="sv-SE" dirty="0" smtClean="0"/>
              <a:t>)</a:t>
            </a:r>
          </a:p>
          <a:p>
            <a:r>
              <a:rPr lang="sv-SE" dirty="0" smtClean="0">
                <a:solidFill>
                  <a:srgbClr val="CCFFCC"/>
                </a:solidFill>
              </a:rPr>
              <a:t>Kontext</a:t>
            </a:r>
          </a:p>
          <a:p>
            <a:r>
              <a:rPr lang="sv-SE" dirty="0" smtClean="0">
                <a:solidFill>
                  <a:srgbClr val="3366FF"/>
                </a:solidFill>
              </a:rPr>
              <a:t>Tolka</a:t>
            </a:r>
          </a:p>
          <a:p>
            <a:r>
              <a:rPr lang="sv-SE" dirty="0" smtClean="0">
                <a:solidFill>
                  <a:srgbClr val="FFFF00"/>
                </a:solidFill>
              </a:rPr>
              <a:t>Beskriva</a:t>
            </a:r>
          </a:p>
          <a:p>
            <a:pPr marL="0" indent="0">
              <a:buNone/>
            </a:pPr>
            <a:r>
              <a:rPr lang="sv-SE" dirty="0" smtClean="0"/>
              <a:t>när vi pratar om bilder tillsammans i klassrummet.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72302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v-SE" dirty="0" smtClean="0"/>
              <a:t>Vad ska vi göra?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i="1" dirty="0" smtClean="0"/>
              <a:t>Lära</a:t>
            </a:r>
            <a:r>
              <a:rPr lang="sv-SE" dirty="0" smtClean="0"/>
              <a:t> oss vad begreppen betyder.</a:t>
            </a:r>
          </a:p>
          <a:p>
            <a:pPr marL="514350" indent="-514350">
              <a:buFont typeface="+mj-lt"/>
              <a:buAutoNum type="arabicPeriod"/>
            </a:pPr>
            <a:r>
              <a:rPr lang="sv-SE" i="1" dirty="0" smtClean="0">
                <a:solidFill>
                  <a:srgbClr val="FFFFFF"/>
                </a:solidFill>
              </a:rPr>
              <a:t>Göra</a:t>
            </a:r>
            <a:r>
              <a:rPr lang="sv-SE" dirty="0" smtClean="0">
                <a:solidFill>
                  <a:srgbClr val="FFFFFF"/>
                </a:solidFill>
              </a:rPr>
              <a:t> </a:t>
            </a:r>
            <a:r>
              <a:rPr lang="sv-SE" dirty="0" smtClean="0"/>
              <a:t>en bilduppgift som hänger ihop med begreppen. </a:t>
            </a:r>
          </a:p>
          <a:p>
            <a:pPr marL="514350" indent="-514350">
              <a:buFont typeface="+mj-lt"/>
              <a:buAutoNum type="arabicPeriod"/>
            </a:pPr>
            <a:r>
              <a:rPr lang="sv-SE" i="1" dirty="0" smtClean="0">
                <a:solidFill>
                  <a:srgbClr val="FFFFFF"/>
                </a:solidFill>
              </a:rPr>
              <a:t>Skriva</a:t>
            </a:r>
            <a:r>
              <a:rPr lang="sv-SE" dirty="0" smtClean="0">
                <a:solidFill>
                  <a:srgbClr val="FFFFFF"/>
                </a:solidFill>
              </a:rPr>
              <a:t> en reflektion om arbetet med bilduppgiften.</a:t>
            </a:r>
            <a:endParaRPr lang="sv-S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42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5400" dirty="0" smtClean="0">
                <a:solidFill>
                  <a:srgbClr val="FF0000"/>
                </a:solidFill>
              </a:rPr>
              <a:t>OBJEKT</a:t>
            </a:r>
            <a:endParaRPr lang="sv-SE" sz="5400" dirty="0">
              <a:solidFill>
                <a:srgbClr val="FF0000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993900" y="2247901"/>
            <a:ext cx="5308600" cy="1295400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Vad är ett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 för något? </a:t>
            </a:r>
          </a:p>
        </p:txBody>
      </p:sp>
    </p:spTree>
    <p:extLst>
      <p:ext uri="{BB962C8B-B14F-4D97-AF65-F5344CB8AC3E}">
        <p14:creationId xmlns:p14="http://schemas.microsoft.com/office/powerpoint/2010/main" val="1355637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36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Ordet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 betyder nästan detsamma som ordet </a:t>
            </a:r>
            <a:r>
              <a:rPr lang="sv-SE" dirty="0" smtClean="0">
                <a:solidFill>
                  <a:srgbClr val="FF0000"/>
                </a:solidFill>
              </a:rPr>
              <a:t>sak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511822"/>
            <a:ext cx="8229600" cy="1209457"/>
          </a:xfrm>
        </p:spPr>
        <p:txBody>
          <a:bodyPr/>
          <a:lstStyle/>
          <a:p>
            <a:r>
              <a:rPr lang="sv-SE" dirty="0" smtClean="0"/>
              <a:t>Här ser du </a:t>
            </a:r>
            <a:r>
              <a:rPr lang="sv-SE" smtClean="0"/>
              <a:t>två olika sorters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. Vilken är skillnaden mellan dem?</a:t>
            </a:r>
            <a:endParaRPr lang="sv-SE" dirty="0"/>
          </a:p>
        </p:txBody>
      </p:sp>
      <p:pic>
        <p:nvPicPr>
          <p:cNvPr id="6" name="Bildobjekt 5" descr="IMG_31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85" y="2632379"/>
            <a:ext cx="2299053" cy="1724290"/>
          </a:xfrm>
          <a:prstGeom prst="rect">
            <a:avLst/>
          </a:prstGeom>
        </p:spPr>
      </p:pic>
      <p:pic>
        <p:nvPicPr>
          <p:cNvPr id="7" name="Bildobjekt 6" descr="IMG_32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272" y="4777354"/>
            <a:ext cx="2281275" cy="1710957"/>
          </a:xfrm>
          <a:prstGeom prst="rect">
            <a:avLst/>
          </a:prstGeom>
        </p:spPr>
      </p:pic>
      <p:pic>
        <p:nvPicPr>
          <p:cNvPr id="10" name="Bildobjekt 9" descr="kotte.jpg?w=535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54" y="2632379"/>
            <a:ext cx="1347386" cy="1693240"/>
          </a:xfrm>
          <a:prstGeom prst="rect">
            <a:avLst/>
          </a:prstGeom>
        </p:spPr>
      </p:pic>
      <p:pic>
        <p:nvPicPr>
          <p:cNvPr id="12" name="Bildobjekt 11" descr="kottedjur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39" y="2632379"/>
            <a:ext cx="2586435" cy="172429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8712" y="4616651"/>
            <a:ext cx="2807490" cy="187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9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227138"/>
            <a:ext cx="7632700" cy="1693862"/>
          </a:xfrm>
        </p:spPr>
        <p:txBody>
          <a:bodyPr>
            <a:normAutofit fontScale="90000"/>
          </a:bodyPr>
          <a:lstStyle/>
          <a:p>
            <a:pPr algn="l"/>
            <a:r>
              <a:rPr lang="sv-SE" dirty="0"/>
              <a:t>Man kan ta på ett </a:t>
            </a:r>
            <a:r>
              <a:rPr lang="sv-SE" dirty="0">
                <a:solidFill>
                  <a:srgbClr val="FF0000"/>
                </a:solidFill>
              </a:rPr>
              <a:t>objekt</a:t>
            </a:r>
            <a:r>
              <a:rPr lang="sv-SE" dirty="0"/>
              <a:t>.</a:t>
            </a:r>
            <a:br>
              <a:rPr lang="sv-SE" dirty="0"/>
            </a:br>
            <a:r>
              <a:rPr lang="sv-SE" dirty="0"/>
              <a:t>Ett </a:t>
            </a:r>
            <a:r>
              <a:rPr lang="sv-SE" dirty="0" smtClean="0">
                <a:solidFill>
                  <a:srgbClr val="FF0000"/>
                </a:solidFill>
              </a:rPr>
              <a:t>objekt</a:t>
            </a:r>
            <a:r>
              <a:rPr lang="sv-SE" dirty="0" smtClean="0"/>
              <a:t> kan vara gjort både av naturen och av människan.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3532340"/>
            <a:ext cx="7738001" cy="1650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000" dirty="0" smtClean="0"/>
              <a:t>Ett </a:t>
            </a:r>
            <a:r>
              <a:rPr lang="sv-SE" sz="4000" dirty="0" smtClean="0">
                <a:solidFill>
                  <a:srgbClr val="FF0000"/>
                </a:solidFill>
              </a:rPr>
              <a:t>objekt</a:t>
            </a:r>
            <a:r>
              <a:rPr lang="sv-SE" sz="4000" dirty="0" smtClean="0"/>
              <a:t> som är gjort av människor kallas för </a:t>
            </a:r>
            <a:r>
              <a:rPr lang="sv-SE" sz="4000" dirty="0" smtClean="0">
                <a:solidFill>
                  <a:srgbClr val="D99694"/>
                </a:solidFill>
              </a:rPr>
              <a:t>artefakt</a:t>
            </a:r>
            <a:r>
              <a:rPr lang="sv-SE" sz="4000" dirty="0" smtClean="0"/>
              <a:t>.</a:t>
            </a:r>
            <a:endParaRPr lang="sv-SE" sz="4000" dirty="0"/>
          </a:p>
        </p:txBody>
      </p:sp>
    </p:spTree>
    <p:extLst>
      <p:ext uri="{BB962C8B-B14F-4D97-AF65-F5344CB8AC3E}">
        <p14:creationId xmlns:p14="http://schemas.microsoft.com/office/powerpoint/2010/main" val="2300193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Vilka av </a:t>
            </a:r>
            <a:r>
              <a:rPr lang="sv-SE" dirty="0" smtClean="0">
                <a:solidFill>
                  <a:srgbClr val="FF0000"/>
                </a:solidFill>
              </a:rPr>
              <a:t>objekten</a:t>
            </a:r>
            <a:r>
              <a:rPr lang="sv-SE" dirty="0" smtClean="0"/>
              <a:t> är </a:t>
            </a:r>
            <a:r>
              <a:rPr lang="sv-SE" dirty="0" smtClean="0">
                <a:solidFill>
                  <a:srgbClr val="D99694"/>
                </a:solidFill>
              </a:rPr>
              <a:t>artefakter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5" name="Bildobjekt 4" descr="snakey-hand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14" y="1625756"/>
            <a:ext cx="2404972" cy="2036210"/>
          </a:xfrm>
          <a:prstGeom prst="rect">
            <a:avLst/>
          </a:prstGeom>
        </p:spPr>
      </p:pic>
      <p:pic>
        <p:nvPicPr>
          <p:cNvPr id="6" name="Bildobjekt 5" descr="lägereld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7586" y="4323809"/>
            <a:ext cx="2843127" cy="1904895"/>
          </a:xfrm>
          <a:prstGeom prst="rect">
            <a:avLst/>
          </a:prstGeom>
        </p:spPr>
      </p:pic>
      <p:pic>
        <p:nvPicPr>
          <p:cNvPr id="7" name="Bildobjekt 6" descr="PA270032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8" t="6942" r="6281" b="4749"/>
          <a:stretch/>
        </p:blipFill>
        <p:spPr>
          <a:xfrm>
            <a:off x="4298950" y="1417638"/>
            <a:ext cx="1790700" cy="2519659"/>
          </a:xfrm>
          <a:prstGeom prst="rect">
            <a:avLst/>
          </a:prstGeom>
        </p:spPr>
      </p:pic>
      <p:pic>
        <p:nvPicPr>
          <p:cNvPr id="8" name="Bildobjekt 7" descr="19417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71" y="3890566"/>
            <a:ext cx="2422789" cy="1887934"/>
          </a:xfrm>
          <a:prstGeom prst="rect">
            <a:avLst/>
          </a:prstGeom>
        </p:spPr>
      </p:pic>
      <p:pic>
        <p:nvPicPr>
          <p:cNvPr id="9" name="Bildobjekt 8" descr="IMG_4351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649" y="2709518"/>
            <a:ext cx="1901687" cy="253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09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v-SE" sz="5400" dirty="0" smtClean="0"/>
              <a:t>Ordet </a:t>
            </a:r>
            <a:r>
              <a:rPr lang="sv-SE" sz="5400" dirty="0" smtClean="0">
                <a:solidFill>
                  <a:srgbClr val="CCFFCC"/>
                </a:solidFill>
              </a:rPr>
              <a:t>kontext</a:t>
            </a:r>
            <a:r>
              <a:rPr lang="sv-SE" sz="5400" dirty="0" smtClean="0"/>
              <a:t> betyder </a:t>
            </a:r>
            <a:r>
              <a:rPr lang="sv-SE" sz="5400" dirty="0" smtClean="0">
                <a:solidFill>
                  <a:srgbClr val="CCFFCC"/>
                </a:solidFill>
              </a:rPr>
              <a:t>sammanhang</a:t>
            </a:r>
            <a:r>
              <a:rPr lang="sv-SE" sz="5400" dirty="0" smtClean="0"/>
              <a:t>.</a:t>
            </a:r>
            <a:endParaRPr lang="sv-SE" sz="54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1754" y="1993273"/>
            <a:ext cx="7995046" cy="4371495"/>
          </a:xfrm>
        </p:spPr>
        <p:txBody>
          <a:bodyPr/>
          <a:lstStyle/>
          <a:p>
            <a:pPr marL="0" indent="0">
              <a:buNone/>
            </a:pPr>
            <a:r>
              <a:rPr lang="sv-SE" dirty="0" smtClean="0"/>
              <a:t>Det är </a:t>
            </a:r>
            <a:r>
              <a:rPr lang="sv-SE" dirty="0" smtClean="0">
                <a:solidFill>
                  <a:srgbClr val="CCFFCC"/>
                </a:solidFill>
              </a:rPr>
              <a:t>sammanhanget</a:t>
            </a:r>
            <a:r>
              <a:rPr lang="sv-SE" dirty="0" smtClean="0"/>
              <a:t> som avgör hur vi </a:t>
            </a:r>
            <a:r>
              <a:rPr lang="sv-SE" i="1" dirty="0" smtClean="0">
                <a:solidFill>
                  <a:srgbClr val="3366FF"/>
                </a:solidFill>
              </a:rPr>
              <a:t>tolkar</a:t>
            </a:r>
            <a:r>
              <a:rPr lang="sv-SE" dirty="0" smtClean="0">
                <a:solidFill>
                  <a:srgbClr val="3366FF"/>
                </a:solidFill>
              </a:rPr>
              <a:t> </a:t>
            </a:r>
            <a:r>
              <a:rPr lang="sv-SE" dirty="0" smtClean="0"/>
              <a:t>det som vi ser och upplever.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smtClean="0"/>
              <a:t>Exempel:</a:t>
            </a:r>
          </a:p>
          <a:p>
            <a:pPr marL="0" indent="0">
              <a:buNone/>
            </a:pPr>
            <a:r>
              <a:rPr lang="sv-SE" dirty="0" smtClean="0"/>
              <a:t>Ett barn i ett klassrum </a:t>
            </a:r>
            <a:r>
              <a:rPr lang="sv-SE" dirty="0" smtClean="0">
                <a:solidFill>
                  <a:srgbClr val="3366FF"/>
                </a:solidFill>
              </a:rPr>
              <a:t>tolkar</a:t>
            </a:r>
            <a:r>
              <a:rPr lang="sv-SE" dirty="0" smtClean="0"/>
              <a:t> vi som en </a:t>
            </a:r>
            <a:r>
              <a:rPr lang="sv-SE" i="1" dirty="0" smtClean="0"/>
              <a:t>elev</a:t>
            </a:r>
            <a:r>
              <a:rPr lang="sv-SE" dirty="0" smtClean="0"/>
              <a:t>. Samma barn på ett sjukhus </a:t>
            </a:r>
            <a:r>
              <a:rPr lang="sv-SE" dirty="0" smtClean="0">
                <a:solidFill>
                  <a:srgbClr val="3366FF"/>
                </a:solidFill>
              </a:rPr>
              <a:t>tolkar</a:t>
            </a:r>
            <a:r>
              <a:rPr lang="sv-SE" dirty="0" smtClean="0"/>
              <a:t> vi som en </a:t>
            </a:r>
            <a:r>
              <a:rPr lang="sv-SE" i="1" dirty="0" smtClean="0"/>
              <a:t>patient</a:t>
            </a:r>
            <a:r>
              <a:rPr lang="sv-SE" dirty="0" smtClean="0"/>
              <a:t>. Barnet själv tänker på sig själv som ”jag” – varken som elev eller patient.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3361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Svart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Svart .thmx</Template>
  <TotalTime>4355</TotalTime>
  <Words>346</Words>
  <Application>Microsoft Macintosh PowerPoint</Application>
  <PresentationFormat>Bildspel på skärmen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0" baseType="lpstr">
      <vt:lpstr> Svart </vt:lpstr>
      <vt:lpstr>Begrepp</vt:lpstr>
      <vt:lpstr>OBJEKT och KONTEXT  BESKRIVA och TOLKA</vt:lpstr>
      <vt:lpstr>Vad ska man lära sig?</vt:lpstr>
      <vt:lpstr>Vad ska vi göra?</vt:lpstr>
      <vt:lpstr>OBJEKT</vt:lpstr>
      <vt:lpstr>Ordet objekt betyder nästan detsamma som ordet sak.</vt:lpstr>
      <vt:lpstr>Man kan ta på ett objekt. Ett objekt kan vara gjort både av naturen och av människan. </vt:lpstr>
      <vt:lpstr>Vilka av objekten är artefakter?</vt:lpstr>
      <vt:lpstr>Ordet kontext betyder sammanhang.</vt:lpstr>
      <vt:lpstr>Vilka objekt ser du och i vilken kontext?</vt:lpstr>
      <vt:lpstr>Genom att placera ett objekt i en kontext kan man berätta något med en bild.  Genom att placera ett objekt i en kontext kan man också ställa frågor och sätta igång tittarnas fantasi.</vt:lpstr>
      <vt:lpstr>Här är ett objekt:</vt:lpstr>
      <vt:lpstr>Här är tre olika kontexter för objektet:</vt:lpstr>
      <vt:lpstr>PowerPoint-presentation</vt:lpstr>
      <vt:lpstr>PowerPoint-presentation</vt:lpstr>
      <vt:lpstr>PowerPoint-presentation</vt:lpstr>
      <vt:lpstr>Skillnaden mellan beskrivning och tolkning</vt:lpstr>
      <vt:lpstr>PowerPoint-presentation</vt:lpstr>
      <vt:lpstr>Slut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 I KONTEXT</dc:title>
  <dc:creator>Felix Ström</dc:creator>
  <cp:lastModifiedBy>Felix Ström</cp:lastModifiedBy>
  <cp:revision>48</cp:revision>
  <dcterms:created xsi:type="dcterms:W3CDTF">2012-08-26T11:17:23Z</dcterms:created>
  <dcterms:modified xsi:type="dcterms:W3CDTF">2014-09-03T15:59:09Z</dcterms:modified>
</cp:coreProperties>
</file>